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1" r:id="rId1"/>
  </p:sldMasterIdLst>
  <p:notesMasterIdLst>
    <p:notesMasterId r:id="rId19"/>
  </p:notesMasterIdLst>
  <p:handoutMasterIdLst>
    <p:handoutMasterId r:id="rId20"/>
  </p:handoutMasterIdLst>
  <p:sldIdLst>
    <p:sldId id="256" r:id="rId2"/>
    <p:sldId id="257" r:id="rId3"/>
    <p:sldId id="258" r:id="rId4"/>
    <p:sldId id="263" r:id="rId5"/>
    <p:sldId id="260" r:id="rId6"/>
    <p:sldId id="259" r:id="rId7"/>
    <p:sldId id="261" r:id="rId8"/>
    <p:sldId id="262" r:id="rId9"/>
    <p:sldId id="264" r:id="rId10"/>
    <p:sldId id="265" r:id="rId11"/>
    <p:sldId id="266" r:id="rId12"/>
    <p:sldId id="270" r:id="rId13"/>
    <p:sldId id="273" r:id="rId14"/>
    <p:sldId id="272" r:id="rId15"/>
    <p:sldId id="274" r:id="rId16"/>
    <p:sldId id="275" r:id="rId17"/>
    <p:sldId id="271" r:id="rId18"/>
  </p:sldIdLst>
  <p:sldSz cx="9144000" cy="6858000" type="screen4x3"/>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9" d="100"/>
          <a:sy n="89" d="100"/>
        </p:scale>
        <p:origin x="-156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46EA4F15-8BFD-49FC-BF90-8E3742E62496}" type="datetimeFigureOut">
              <a:rPr lang="en-US" smtClean="0"/>
              <a:t>11/27/12</a:t>
            </a:fld>
            <a:endParaRPr lang="en-US"/>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B85488B8-E767-46D9-8C64-738F5F2F848D}" type="slidenum">
              <a:rPr lang="en-US" smtClean="0"/>
              <a:t>‹#›</a:t>
            </a:fld>
            <a:endParaRPr lang="en-US"/>
          </a:p>
        </p:txBody>
      </p:sp>
    </p:spTree>
    <p:extLst>
      <p:ext uri="{BB962C8B-B14F-4D97-AF65-F5344CB8AC3E}">
        <p14:creationId xmlns:p14="http://schemas.microsoft.com/office/powerpoint/2010/main" val="794307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64D0EA7E-8FF7-49E2-A2DA-2D6E96CA0A79}" type="datetimeFigureOut">
              <a:rPr lang="en-US" smtClean="0"/>
              <a:t>11/27/12</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9FA2BB13-BCA9-40EA-8759-4729BF02C2D6}" type="slidenum">
              <a:rPr lang="en-US" smtClean="0"/>
              <a:t>‹#›</a:t>
            </a:fld>
            <a:endParaRPr lang="en-US"/>
          </a:p>
        </p:txBody>
      </p:sp>
    </p:spTree>
    <p:extLst>
      <p:ext uri="{BB962C8B-B14F-4D97-AF65-F5344CB8AC3E}">
        <p14:creationId xmlns:p14="http://schemas.microsoft.com/office/powerpoint/2010/main" val="4136712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2BB13-BCA9-40EA-8759-4729BF02C2D6}" type="slidenum">
              <a:rPr lang="en-US" smtClean="0"/>
              <a:t>2</a:t>
            </a:fld>
            <a:endParaRPr lang="en-US"/>
          </a:p>
        </p:txBody>
      </p:sp>
    </p:spTree>
    <p:extLst>
      <p:ext uri="{BB962C8B-B14F-4D97-AF65-F5344CB8AC3E}">
        <p14:creationId xmlns:p14="http://schemas.microsoft.com/office/powerpoint/2010/main" val="68782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 this</a:t>
            </a:r>
            <a:r>
              <a:rPr lang="en-US" baseline="0" dirty="0" smtClean="0"/>
              <a:t> project, I knew that some of the international faculty had some issues like culture shock. They find it really hard to adapt the new culture and the new language. After doing the research, I learned more about how the international faculty suffer from stereotype that people have. They are also frustrating because of the </a:t>
            </a:r>
            <a:r>
              <a:rPr lang="en-US" sz="1200" kern="1200" dirty="0" smtClean="0">
                <a:solidFill>
                  <a:schemeClr val="tx1"/>
                </a:solidFill>
                <a:effectLst/>
                <a:latin typeface="+mn-lt"/>
                <a:ea typeface="+mn-ea"/>
                <a:cs typeface="+mn-cs"/>
              </a:rPr>
              <a:t>difference in academic culture and the new approach of teaching here in the U.S.</a:t>
            </a:r>
            <a:r>
              <a:rPr lang="en-US" sz="1200" kern="1200" baseline="0" dirty="0" smtClean="0">
                <a:solidFill>
                  <a:schemeClr val="tx1"/>
                </a:solidFill>
                <a:effectLst/>
                <a:latin typeface="+mn-lt"/>
                <a:ea typeface="+mn-ea"/>
                <a:cs typeface="+mn-cs"/>
              </a:rPr>
              <a:t> I also learned that having workshops for the international faculty before they start teaching will be a good idea to solve this problem. </a:t>
            </a:r>
            <a:endParaRPr lang="en-US" dirty="0" smtClean="0"/>
          </a:p>
          <a:p>
            <a:endParaRPr lang="en-US" dirty="0"/>
          </a:p>
        </p:txBody>
      </p:sp>
      <p:sp>
        <p:nvSpPr>
          <p:cNvPr id="4" name="Slide Number Placeholder 3"/>
          <p:cNvSpPr>
            <a:spLocks noGrp="1"/>
          </p:cNvSpPr>
          <p:nvPr>
            <p:ph type="sldNum" sz="quarter" idx="10"/>
          </p:nvPr>
        </p:nvSpPr>
        <p:spPr/>
        <p:txBody>
          <a:bodyPr/>
          <a:lstStyle/>
          <a:p>
            <a:fld id="{9FA2BB13-BCA9-40EA-8759-4729BF02C2D6}" type="slidenum">
              <a:rPr lang="en-US" smtClean="0"/>
              <a:t>6</a:t>
            </a:fld>
            <a:endParaRPr lang="en-US"/>
          </a:p>
        </p:txBody>
      </p:sp>
    </p:spTree>
    <p:extLst>
      <p:ext uri="{BB962C8B-B14F-4D97-AF65-F5344CB8AC3E}">
        <p14:creationId xmlns:p14="http://schemas.microsoft.com/office/powerpoint/2010/main" val="352733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 project I thought that only</a:t>
            </a:r>
            <a:r>
              <a:rPr lang="en-US" baseline="0" dirty="0" smtClean="0"/>
              <a:t> international students had problems of how to overcome learning English and how to become socialized in this new community they live in. I also noticed that they face challenges because they can not use their first language anymore. But I also discovered that even international faculty face problems, they can not find jobs easily that </a:t>
            </a:r>
            <a:r>
              <a:rPr lang="en-US" sz="1200" kern="1200" dirty="0" smtClean="0">
                <a:solidFill>
                  <a:schemeClr val="tx1"/>
                </a:solidFill>
                <a:effectLst/>
                <a:latin typeface="+mn-lt"/>
                <a:ea typeface="+mn-ea"/>
                <a:cs typeface="+mn-cs"/>
              </a:rPr>
              <a:t>might be because of the lack of understanding of the American culture and the limitation of English fluency</a:t>
            </a:r>
            <a:r>
              <a:rPr lang="en-US" baseline="0" dirty="0" smtClean="0"/>
              <a:t>. Also some international people lose their first language due to not practicing it anymore. Some international people use both languages, their first language and English language and that is really good so they do not lose their own language.</a:t>
            </a:r>
            <a:endParaRPr lang="en-US" dirty="0" smtClean="0"/>
          </a:p>
          <a:p>
            <a:endParaRPr lang="en-US" dirty="0"/>
          </a:p>
        </p:txBody>
      </p:sp>
      <p:sp>
        <p:nvSpPr>
          <p:cNvPr id="4" name="Slide Number Placeholder 3"/>
          <p:cNvSpPr>
            <a:spLocks noGrp="1"/>
          </p:cNvSpPr>
          <p:nvPr>
            <p:ph type="sldNum" sz="quarter" idx="10"/>
          </p:nvPr>
        </p:nvSpPr>
        <p:spPr/>
        <p:txBody>
          <a:bodyPr/>
          <a:lstStyle/>
          <a:p>
            <a:fld id="{9FA2BB13-BCA9-40EA-8759-4729BF02C2D6}" type="slidenum">
              <a:rPr lang="en-US" smtClean="0"/>
              <a:t>8</a:t>
            </a:fld>
            <a:endParaRPr lang="en-US"/>
          </a:p>
        </p:txBody>
      </p:sp>
    </p:spTree>
    <p:extLst>
      <p:ext uri="{BB962C8B-B14F-4D97-AF65-F5344CB8AC3E}">
        <p14:creationId xmlns:p14="http://schemas.microsoft.com/office/powerpoint/2010/main" val="375317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a:t>
            </a:r>
            <a:r>
              <a:rPr lang="en-US" baseline="0" dirty="0" smtClean="0"/>
              <a:t> deep in this topic, I learned </a:t>
            </a:r>
            <a:r>
              <a:rPr lang="en-US" sz="1200" kern="1200" dirty="0" smtClean="0">
                <a:solidFill>
                  <a:schemeClr val="tx1"/>
                </a:solidFill>
                <a:effectLst/>
                <a:latin typeface="+mn-lt"/>
                <a:ea typeface="+mn-ea"/>
                <a:cs typeface="+mn-cs"/>
              </a:rPr>
              <a:t>that some of the International teachers are suffering from the discrimination. and to solve this issue</a:t>
            </a:r>
            <a:r>
              <a:rPr lang="en-US" sz="1200" kern="1200" baseline="0" dirty="0" smtClean="0">
                <a:solidFill>
                  <a:schemeClr val="tx1"/>
                </a:solidFill>
                <a:effectLst/>
                <a:latin typeface="+mn-lt"/>
                <a:ea typeface="+mn-ea"/>
                <a:cs typeface="+mn-cs"/>
              </a:rPr>
              <a:t> they </a:t>
            </a:r>
            <a:r>
              <a:rPr lang="en-US" sz="1200" kern="1200" dirty="0" smtClean="0">
                <a:solidFill>
                  <a:schemeClr val="tx1"/>
                </a:solidFill>
                <a:effectLst/>
                <a:latin typeface="+mn-lt"/>
                <a:ea typeface="+mn-ea"/>
                <a:cs typeface="+mn-cs"/>
              </a:rPr>
              <a:t>should adapt the American</a:t>
            </a:r>
            <a:r>
              <a:rPr lang="en-US" sz="1200" kern="1200" baseline="0" dirty="0" smtClean="0">
                <a:solidFill>
                  <a:schemeClr val="tx1"/>
                </a:solidFill>
                <a:effectLst/>
                <a:latin typeface="+mn-lt"/>
                <a:ea typeface="+mn-ea"/>
                <a:cs typeface="+mn-cs"/>
              </a:rPr>
              <a:t> culture</a:t>
            </a:r>
            <a:r>
              <a:rPr lang="en-US" sz="1200" kern="1200" dirty="0" smtClean="0">
                <a:solidFill>
                  <a:schemeClr val="tx1"/>
                </a:solidFill>
                <a:effectLst/>
                <a:latin typeface="+mn-lt"/>
                <a:ea typeface="+mn-ea"/>
                <a:cs typeface="+mn-cs"/>
              </a:rPr>
              <a:t>. American people also have to give the international faculty the same right as any other professor. On thing that surprised me was that here at George Mason</a:t>
            </a:r>
            <a:r>
              <a:rPr lang="en-US" sz="1200" kern="1200" baseline="0" dirty="0" smtClean="0">
                <a:solidFill>
                  <a:schemeClr val="tx1"/>
                </a:solidFill>
                <a:effectLst/>
                <a:latin typeface="+mn-lt"/>
                <a:ea typeface="+mn-ea"/>
                <a:cs typeface="+mn-cs"/>
              </a:rPr>
              <a:t>, international teacher does not feel the same way/  and I was so grateful to know that. </a:t>
            </a:r>
            <a:endParaRPr lang="en-US" dirty="0"/>
          </a:p>
        </p:txBody>
      </p:sp>
      <p:sp>
        <p:nvSpPr>
          <p:cNvPr id="4" name="Slide Number Placeholder 3"/>
          <p:cNvSpPr>
            <a:spLocks noGrp="1"/>
          </p:cNvSpPr>
          <p:nvPr>
            <p:ph type="sldNum" sz="quarter" idx="10"/>
          </p:nvPr>
        </p:nvSpPr>
        <p:spPr/>
        <p:txBody>
          <a:bodyPr/>
          <a:lstStyle/>
          <a:p>
            <a:fld id="{9FA2BB13-BCA9-40EA-8759-4729BF02C2D6}" type="slidenum">
              <a:rPr lang="en-US" smtClean="0"/>
              <a:t>14</a:t>
            </a:fld>
            <a:endParaRPr lang="en-US"/>
          </a:p>
        </p:txBody>
      </p:sp>
    </p:spTree>
    <p:extLst>
      <p:ext uri="{BB962C8B-B14F-4D97-AF65-F5344CB8AC3E}">
        <p14:creationId xmlns:p14="http://schemas.microsoft.com/office/powerpoint/2010/main" val="384569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project</a:t>
            </a:r>
            <a:r>
              <a:rPr lang="en-US" baseline="0" dirty="0" smtClean="0"/>
              <a:t> I have learned about how international people face challenges while studying English in the United States of America and how they go through it and become successful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People</a:t>
            </a:r>
            <a:r>
              <a:rPr lang="en-US" baseline="0" dirty="0" smtClean="0"/>
              <a:t> who have a weak background in English they have a higher chance of overcoming those challenges. </a:t>
            </a:r>
            <a:r>
              <a:rPr lang="en-US" sz="1200" kern="1200" dirty="0" smtClean="0">
                <a:solidFill>
                  <a:schemeClr val="tx1"/>
                </a:solidFill>
                <a:effectLst/>
                <a:latin typeface="+mn-lt"/>
                <a:ea typeface="+mn-ea"/>
                <a:cs typeface="+mn-cs"/>
              </a:rPr>
              <a:t>The internationalization program might give more chances for international students and faculty to learn and understand the American culture.</a:t>
            </a:r>
            <a:r>
              <a:rPr lang="en-US" sz="1200" kern="1200" baseline="0" dirty="0" smtClean="0">
                <a:solidFill>
                  <a:schemeClr val="tx1"/>
                </a:solidFill>
                <a:effectLst/>
                <a:latin typeface="+mn-lt"/>
                <a:ea typeface="+mn-ea"/>
                <a:cs typeface="+mn-cs"/>
              </a:rPr>
              <a:t> </a:t>
            </a:r>
            <a:r>
              <a:rPr lang="en-US" baseline="0" dirty="0" smtClean="0"/>
              <a:t>And one thing that surprised me was that America need international people in their country for the economy. </a:t>
            </a:r>
            <a:endParaRPr lang="en-US" dirty="0"/>
          </a:p>
        </p:txBody>
      </p:sp>
      <p:sp>
        <p:nvSpPr>
          <p:cNvPr id="4" name="Slide Number Placeholder 3"/>
          <p:cNvSpPr>
            <a:spLocks noGrp="1"/>
          </p:cNvSpPr>
          <p:nvPr>
            <p:ph type="sldNum" sz="quarter" idx="10"/>
          </p:nvPr>
        </p:nvSpPr>
        <p:spPr/>
        <p:txBody>
          <a:bodyPr/>
          <a:lstStyle/>
          <a:p>
            <a:fld id="{9FA2BB13-BCA9-40EA-8759-4729BF02C2D6}" type="slidenum">
              <a:rPr lang="en-US" smtClean="0"/>
              <a:t>16</a:t>
            </a:fld>
            <a:endParaRPr lang="en-US"/>
          </a:p>
        </p:txBody>
      </p:sp>
    </p:spTree>
    <p:extLst>
      <p:ext uri="{BB962C8B-B14F-4D97-AF65-F5344CB8AC3E}">
        <p14:creationId xmlns:p14="http://schemas.microsoft.com/office/powerpoint/2010/main" val="2943861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A31AEDC-A7B3-F541-BF40-E6EC7E49A1AD}" type="datetimeFigureOut">
              <a:rPr lang="en-US" smtClean="0"/>
              <a:t>11/27/12</a:t>
            </a:fld>
            <a:endParaRPr lang="en-US"/>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2E894C-701D-44A7-A5B6-481B168E5064}" type="datetime1">
              <a:rPr lang="en-US" smtClean="0"/>
              <a:t>11/27/12</a:t>
            </a:fld>
            <a:endParaRPr lang="en-US"/>
          </a:p>
        </p:txBody>
      </p:sp>
      <p:sp>
        <p:nvSpPr>
          <p:cNvPr id="5" name="Footer Placeholder 4"/>
          <p:cNvSpPr>
            <a:spLocks noGrp="1"/>
          </p:cNvSpPr>
          <p:nvPr>
            <p:ph type="ftr" sz="quarter" idx="11"/>
          </p:nvPr>
        </p:nvSpPr>
        <p:spPr/>
        <p:txBody>
          <a:bodyPr/>
          <a:lstStyle/>
          <a:p>
            <a:r>
              <a:rPr lang="en-US" smtClean="0"/>
              <a:t>Developed by J.S. Killen and M. Ferro</a:t>
            </a:r>
            <a:endParaRPr lang="en-US"/>
          </a:p>
        </p:txBody>
      </p:sp>
      <p:sp>
        <p:nvSpPr>
          <p:cNvPr id="6" name="Slide Number Placeholder 5"/>
          <p:cNvSpPr>
            <a:spLocks noGrp="1"/>
          </p:cNvSpPr>
          <p:nvPr>
            <p:ph type="sldNum" sz="quarter" idx="12"/>
          </p:nvPr>
        </p:nvSpPr>
        <p:spPr/>
        <p:txBody>
          <a:bodyPr/>
          <a:lstStyle/>
          <a:p>
            <a:fld id="{54C2FB97-8BEF-A140-8A3B-9030DA6068B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48C97D-B62B-4350-9C18-BE79CF577591}" type="datetime1">
              <a:rPr lang="en-US" smtClean="0"/>
              <a:t>11/27/12</a:t>
            </a:fld>
            <a:endParaRPr lang="en-US"/>
          </a:p>
        </p:txBody>
      </p:sp>
      <p:sp>
        <p:nvSpPr>
          <p:cNvPr id="5" name="Footer Placeholder 4"/>
          <p:cNvSpPr>
            <a:spLocks noGrp="1"/>
          </p:cNvSpPr>
          <p:nvPr>
            <p:ph type="ftr" sz="quarter" idx="11"/>
          </p:nvPr>
        </p:nvSpPr>
        <p:spPr/>
        <p:txBody>
          <a:bodyPr/>
          <a:lstStyle/>
          <a:p>
            <a:r>
              <a:rPr lang="en-US" smtClean="0"/>
              <a:t>Developed by J.S. Killen and M. Ferro</a:t>
            </a:r>
            <a:endParaRPr lang="en-US"/>
          </a:p>
        </p:txBody>
      </p:sp>
      <p:sp>
        <p:nvSpPr>
          <p:cNvPr id="6" name="Slide Number Placeholder 5"/>
          <p:cNvSpPr>
            <a:spLocks noGrp="1"/>
          </p:cNvSpPr>
          <p:nvPr>
            <p:ph type="sldNum" sz="quarter" idx="12"/>
          </p:nvPr>
        </p:nvSpPr>
        <p:spPr/>
        <p:txBody>
          <a:bodyPr/>
          <a:lstStyle/>
          <a:p>
            <a:fld id="{54C2FB97-8BEF-A140-8A3B-9030DA6068B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30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249C8D86-8C38-40D6-AC80-D7CF97CA976A}" type="datetime1">
              <a:rPr lang="en-US" smtClean="0"/>
              <a:t>11/27/12</a:t>
            </a:fld>
            <a:endParaRPr lang="en-US"/>
          </a:p>
        </p:txBody>
      </p:sp>
      <p:sp>
        <p:nvSpPr>
          <p:cNvPr id="5" name="Footer Placeholder 4"/>
          <p:cNvSpPr>
            <a:spLocks noGrp="1"/>
          </p:cNvSpPr>
          <p:nvPr>
            <p:ph type="ftr" sz="quarter" idx="11"/>
          </p:nvPr>
        </p:nvSpPr>
        <p:spPr/>
        <p:txBody>
          <a:bodyPr/>
          <a:lstStyle/>
          <a:p>
            <a:r>
              <a:rPr lang="en-US" smtClean="0"/>
              <a:t>Developed by J.S. Killen and M. Ferro</a:t>
            </a:r>
            <a:endParaRPr lang="en-US"/>
          </a:p>
        </p:txBody>
      </p:sp>
      <p:sp>
        <p:nvSpPr>
          <p:cNvPr id="6" name="Slide Number Placeholder 5"/>
          <p:cNvSpPr>
            <a:spLocks noGrp="1"/>
          </p:cNvSpPr>
          <p:nvPr>
            <p:ph type="sldNum" sz="quarter" idx="12"/>
          </p:nvPr>
        </p:nvSpPr>
        <p:spPr/>
        <p:txBody>
          <a:bodyPr/>
          <a:lstStyle/>
          <a:p>
            <a:fld id="{54C2FB97-8BEF-A140-8A3B-9030DA6068B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31AEDC-A7B3-F541-BF40-E6EC7E49A1AD}" type="datetimeFigureOut">
              <a:rPr lang="en-US" smtClean="0"/>
              <a:t>11/27/12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19E27-F8B0-3148-8F8B-8B1539F2FBCD}"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73C2A1F-11FC-4174-BA69-299D38CEBD02}" type="datetime1">
              <a:rPr lang="en-US" smtClean="0"/>
              <a:t>11/27/12</a:t>
            </a:fld>
            <a:endParaRPr lang="en-US"/>
          </a:p>
        </p:txBody>
      </p:sp>
      <p:sp>
        <p:nvSpPr>
          <p:cNvPr id="6" name="Footer Placeholder 5"/>
          <p:cNvSpPr>
            <a:spLocks noGrp="1"/>
          </p:cNvSpPr>
          <p:nvPr>
            <p:ph type="ftr" sz="quarter" idx="11"/>
          </p:nvPr>
        </p:nvSpPr>
        <p:spPr/>
        <p:txBody>
          <a:bodyPr/>
          <a:lstStyle/>
          <a:p>
            <a:r>
              <a:rPr lang="en-US" smtClean="0"/>
              <a:t>Developed by J.S. Killen and M. Ferro</a:t>
            </a:r>
            <a:endParaRPr lang="en-US"/>
          </a:p>
        </p:txBody>
      </p:sp>
      <p:sp>
        <p:nvSpPr>
          <p:cNvPr id="7" name="Slide Number Placeholder 6"/>
          <p:cNvSpPr>
            <a:spLocks noGrp="1"/>
          </p:cNvSpPr>
          <p:nvPr>
            <p:ph type="sldNum" sz="quarter" idx="12"/>
          </p:nvPr>
        </p:nvSpPr>
        <p:spPr/>
        <p:txBody>
          <a:bodyPr/>
          <a:lstStyle/>
          <a:p>
            <a:fld id="{54C2FB97-8BEF-A140-8A3B-9030DA6068B2}"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951E691-2DB0-4555-97C4-4AE735F289F9}" type="datetime1">
              <a:rPr lang="en-US" smtClean="0"/>
              <a:t>11/27/12</a:t>
            </a:fld>
            <a:endParaRPr lang="en-US"/>
          </a:p>
        </p:txBody>
      </p:sp>
      <p:sp>
        <p:nvSpPr>
          <p:cNvPr id="8" name="Footer Placeholder 7"/>
          <p:cNvSpPr>
            <a:spLocks noGrp="1"/>
          </p:cNvSpPr>
          <p:nvPr>
            <p:ph type="ftr" sz="quarter" idx="11"/>
          </p:nvPr>
        </p:nvSpPr>
        <p:spPr/>
        <p:txBody>
          <a:bodyPr/>
          <a:lstStyle/>
          <a:p>
            <a:r>
              <a:rPr lang="en-US" smtClean="0"/>
              <a:t>Developed by J.S. Killen and M. Ferro</a:t>
            </a:r>
            <a:endParaRPr lang="en-US"/>
          </a:p>
        </p:txBody>
      </p:sp>
      <p:sp>
        <p:nvSpPr>
          <p:cNvPr id="9" name="Slide Number Placeholder 8"/>
          <p:cNvSpPr>
            <a:spLocks noGrp="1"/>
          </p:cNvSpPr>
          <p:nvPr>
            <p:ph type="sldNum" sz="quarter" idx="12"/>
          </p:nvPr>
        </p:nvSpPr>
        <p:spPr/>
        <p:txBody>
          <a:bodyPr/>
          <a:lstStyle/>
          <a:p>
            <a:fld id="{54C2FB97-8BEF-A140-8A3B-9030DA6068B2}"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935718-0A25-4A88-9866-C9F0ADC168B4}" type="datetime1">
              <a:rPr lang="en-US" smtClean="0"/>
              <a:t>11/27/12</a:t>
            </a:fld>
            <a:endParaRPr lang="en-US"/>
          </a:p>
        </p:txBody>
      </p:sp>
      <p:sp>
        <p:nvSpPr>
          <p:cNvPr id="4" name="Footer Placeholder 3"/>
          <p:cNvSpPr>
            <a:spLocks noGrp="1"/>
          </p:cNvSpPr>
          <p:nvPr>
            <p:ph type="ftr" sz="quarter" idx="11"/>
          </p:nvPr>
        </p:nvSpPr>
        <p:spPr/>
        <p:txBody>
          <a:bodyPr/>
          <a:lstStyle/>
          <a:p>
            <a:r>
              <a:rPr lang="en-US" smtClean="0"/>
              <a:t>Developed by J.S. Killen and M. Ferro</a:t>
            </a:r>
            <a:endParaRPr lang="en-US"/>
          </a:p>
        </p:txBody>
      </p:sp>
      <p:sp>
        <p:nvSpPr>
          <p:cNvPr id="5" name="Slide Number Placeholder 4"/>
          <p:cNvSpPr>
            <a:spLocks noGrp="1"/>
          </p:cNvSpPr>
          <p:nvPr>
            <p:ph type="sldNum" sz="quarter" idx="12"/>
          </p:nvPr>
        </p:nvSpPr>
        <p:spPr/>
        <p:txBody>
          <a:bodyPr/>
          <a:lstStyle/>
          <a:p>
            <a:fld id="{54C2FB97-8BEF-A140-8A3B-9030DA6068B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1E28E-7FC1-4295-B191-B6A32C4B9491}" type="datetime1">
              <a:rPr lang="en-US" smtClean="0"/>
              <a:t>11/27/12</a:t>
            </a:fld>
            <a:endParaRPr lang="en-US"/>
          </a:p>
        </p:txBody>
      </p:sp>
      <p:sp>
        <p:nvSpPr>
          <p:cNvPr id="3" name="Footer Placeholder 2"/>
          <p:cNvSpPr>
            <a:spLocks noGrp="1"/>
          </p:cNvSpPr>
          <p:nvPr>
            <p:ph type="ftr" sz="quarter" idx="11"/>
          </p:nvPr>
        </p:nvSpPr>
        <p:spPr/>
        <p:txBody>
          <a:bodyPr/>
          <a:lstStyle/>
          <a:p>
            <a:r>
              <a:rPr lang="en-US" smtClean="0"/>
              <a:t>Developed by J.S. Killen and M. Ferro</a:t>
            </a:r>
            <a:endParaRPr lang="en-US"/>
          </a:p>
        </p:txBody>
      </p:sp>
      <p:sp>
        <p:nvSpPr>
          <p:cNvPr id="4" name="Slide Number Placeholder 3"/>
          <p:cNvSpPr>
            <a:spLocks noGrp="1"/>
          </p:cNvSpPr>
          <p:nvPr>
            <p:ph type="sldNum" sz="quarter" idx="12"/>
          </p:nvPr>
        </p:nvSpPr>
        <p:spPr/>
        <p:txBody>
          <a:bodyPr/>
          <a:lstStyle/>
          <a:p>
            <a:fld id="{54C2FB97-8BEF-A140-8A3B-9030DA6068B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FD8DE-7D75-43F7-862F-303986BDAE6D}" type="datetime1">
              <a:rPr lang="en-US" smtClean="0"/>
              <a:t>11/27/12</a:t>
            </a:fld>
            <a:endParaRPr lang="en-US"/>
          </a:p>
        </p:txBody>
      </p:sp>
      <p:sp>
        <p:nvSpPr>
          <p:cNvPr id="6" name="Footer Placeholder 5"/>
          <p:cNvSpPr>
            <a:spLocks noGrp="1"/>
          </p:cNvSpPr>
          <p:nvPr>
            <p:ph type="ftr" sz="quarter" idx="11"/>
          </p:nvPr>
        </p:nvSpPr>
        <p:spPr/>
        <p:txBody>
          <a:bodyPr/>
          <a:lstStyle/>
          <a:p>
            <a:r>
              <a:rPr lang="en-US" smtClean="0"/>
              <a:t>Developed by J.S. Killen and M. Ferro</a:t>
            </a:r>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32224-C401-4FE5-851A-B0E0081B7A9B}" type="datetime1">
              <a:rPr lang="en-US" smtClean="0"/>
              <a:t>11/27/12</a:t>
            </a:fld>
            <a:endParaRPr lang="en-US"/>
          </a:p>
        </p:txBody>
      </p:sp>
      <p:sp>
        <p:nvSpPr>
          <p:cNvPr id="6" name="Footer Placeholder 5"/>
          <p:cNvSpPr>
            <a:spLocks noGrp="1"/>
          </p:cNvSpPr>
          <p:nvPr>
            <p:ph type="ftr" sz="quarter" idx="11"/>
          </p:nvPr>
        </p:nvSpPr>
        <p:spPr/>
        <p:txBody>
          <a:bodyPr/>
          <a:lstStyle/>
          <a:p>
            <a:r>
              <a:rPr lang="en-US" smtClean="0"/>
              <a:t>Developed by J.S. Killen and M. Ferro</a:t>
            </a:r>
            <a:endParaRPr lang="en-US"/>
          </a:p>
        </p:txBody>
      </p:sp>
      <p:sp>
        <p:nvSpPr>
          <p:cNvPr id="7" name="Slide Number Placeholder 6"/>
          <p:cNvSpPr>
            <a:spLocks noGrp="1"/>
          </p:cNvSpPr>
          <p:nvPr>
            <p:ph type="sldNum" sz="quarter" idx="12"/>
          </p:nvPr>
        </p:nvSpPr>
        <p:spPr/>
        <p:txBody>
          <a:bodyPr/>
          <a:lstStyle/>
          <a:p>
            <a:fld id="{54C2FB97-8BEF-A140-8A3B-9030DA6068B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9624BB8-E260-4B08-97F3-D7C390574B73}" type="datetime1">
              <a:rPr lang="en-US" smtClean="0"/>
              <a:t>11/27/12</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smtClean="0"/>
              <a:t>Developed by J.S. Killen and M. Ferro</a:t>
            </a:r>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54C2FB97-8BEF-A140-8A3B-9030DA6068B2}"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Lst>
  <p:hf sldNum="0" hd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9.jpg"/><Relationship Id="rId5"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10.jpg"/><Relationship Id="rId5" Type="http://schemas.openxmlformats.org/officeDocument/2006/relationships/image" Target="../media/image2.png"/><Relationship Id="rId1" Type="http://schemas.microsoft.com/office/2007/relationships/media" Target="../media/media11.wav"/><Relationship Id="rId2" Type="http://schemas.openxmlformats.org/officeDocument/2006/relationships/audio" Target="../media/media11.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2.png"/><Relationship Id="rId1" Type="http://schemas.microsoft.com/office/2007/relationships/media" Target="../media/media12.wav"/><Relationship Id="rId2" Type="http://schemas.openxmlformats.org/officeDocument/2006/relationships/audio" Target="../media/media12.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4.xml"/><Relationship Id="rId5" Type="http://schemas.openxmlformats.org/officeDocument/2006/relationships/image" Target="../media/image2.png"/><Relationship Id="rId6" Type="http://schemas.openxmlformats.org/officeDocument/2006/relationships/image" Target="../media/image11.jpg"/><Relationship Id="rId1" Type="http://schemas.microsoft.com/office/2007/relationships/media" Target="../media/media13.wav"/><Relationship Id="rId2" Type="http://schemas.openxmlformats.org/officeDocument/2006/relationships/audio" Target="../media/media13.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2.png"/><Relationship Id="rId5" Type="http://schemas.openxmlformats.org/officeDocument/2006/relationships/image" Target="../media/image9.jpg"/><Relationship Id="rId1" Type="http://schemas.microsoft.com/office/2007/relationships/media" Target="../media/media14.wav"/><Relationship Id="rId2" Type="http://schemas.openxmlformats.org/officeDocument/2006/relationships/audio" Target="../media/media14.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5.xml"/><Relationship Id="rId5" Type="http://schemas.openxmlformats.org/officeDocument/2006/relationships/image" Target="../media/image2.png"/><Relationship Id="rId6" Type="http://schemas.openxmlformats.org/officeDocument/2006/relationships/image" Target="../media/image12.jpg"/><Relationship Id="rId1" Type="http://schemas.microsoft.com/office/2007/relationships/media" Target="../media/media15.wav"/><Relationship Id="rId2" Type="http://schemas.openxmlformats.org/officeDocument/2006/relationships/audio" Target="../media/media15.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13.jpg"/><Relationship Id="rId1" Type="http://schemas.microsoft.com/office/2007/relationships/media" Target="../media/media16.wav"/><Relationship Id="rId2" Type="http://schemas.openxmlformats.org/officeDocument/2006/relationships/audio" Target="../media/media16.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xml"/><Relationship Id="rId5"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3.jpg"/><Relationship Id="rId5"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2.png"/><Relationship Id="rId5" Type="http://schemas.openxmlformats.org/officeDocument/2006/relationships/image" Target="../media/image4.jpg"/><Relationship Id="rId1" Type="http://schemas.microsoft.com/office/2007/relationships/media" Target="../media/media4.wav"/><Relationship Id="rId2" Type="http://schemas.openxmlformats.org/officeDocument/2006/relationships/audio" Target="../media/media4.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2.xml"/><Relationship Id="rId5" Type="http://schemas.openxmlformats.org/officeDocument/2006/relationships/image" Target="../media/image2.png"/><Relationship Id="rId6" Type="http://schemas.openxmlformats.org/officeDocument/2006/relationships/image" Target="../media/image5.jpg"/><Relationship Id="rId1" Type="http://schemas.microsoft.com/office/2007/relationships/media" Target="../media/media5.wav"/><Relationship Id="rId2" Type="http://schemas.openxmlformats.org/officeDocument/2006/relationships/audio" Target="../media/media5.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2.png"/><Relationship Id="rId5" Type="http://schemas.openxmlformats.org/officeDocument/2006/relationships/image" Target="../media/image6.jpg"/><Relationship Id="rId1" Type="http://schemas.microsoft.com/office/2007/relationships/media" Target="../media/media6.wav"/><Relationship Id="rId2" Type="http://schemas.openxmlformats.org/officeDocument/2006/relationships/audio" Target="../media/media6.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3.xml"/><Relationship Id="rId5" Type="http://schemas.openxmlformats.org/officeDocument/2006/relationships/image" Target="../media/image2.png"/><Relationship Id="rId6" Type="http://schemas.openxmlformats.org/officeDocument/2006/relationships/image" Target="../media/image7.jpg"/><Relationship Id="rId1" Type="http://schemas.microsoft.com/office/2007/relationships/media" Target="../media/media7.wav"/><Relationship Id="rId2" Type="http://schemas.openxmlformats.org/officeDocument/2006/relationships/audio" Target="../media/media7.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8.png"/><Relationship Id="rId5"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8734" y="813328"/>
            <a:ext cx="5393634" cy="3939919"/>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Final project group</a:t>
            </a:r>
            <a:endParaRPr lang="en-US" dirty="0"/>
          </a:p>
        </p:txBody>
      </p:sp>
      <p:sp>
        <p:nvSpPr>
          <p:cNvPr id="3" name="Subtitle 2"/>
          <p:cNvSpPr>
            <a:spLocks noGrp="1"/>
          </p:cNvSpPr>
          <p:nvPr>
            <p:ph type="subTitle" idx="1"/>
          </p:nvPr>
        </p:nvSpPr>
        <p:spPr>
          <a:xfrm>
            <a:off x="1313629" y="5014979"/>
            <a:ext cx="6511131" cy="329259"/>
          </a:xfrm>
        </p:spPr>
        <p:txBody>
          <a:bodyPr>
            <a:normAutofit fontScale="77500" lnSpcReduction="20000"/>
          </a:bodyPr>
          <a:lstStyle/>
          <a:p>
            <a:r>
              <a:rPr lang="en-US" b="1" dirty="0" smtClean="0"/>
              <a:t>Group 8</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Interview: Sample Questions</a:t>
            </a:r>
            <a:endParaRPr lang="en-US" dirty="0"/>
          </a:p>
        </p:txBody>
      </p:sp>
      <p:sp>
        <p:nvSpPr>
          <p:cNvPr id="6" name="Content Placeholder 5"/>
          <p:cNvSpPr>
            <a:spLocks noGrp="1"/>
          </p:cNvSpPr>
          <p:nvPr>
            <p:ph idx="1"/>
          </p:nvPr>
        </p:nvSpPr>
        <p:spPr/>
        <p:txBody>
          <a:bodyPr>
            <a:normAutofit/>
          </a:bodyPr>
          <a:lstStyle/>
          <a:p>
            <a:r>
              <a:rPr lang="en-US" dirty="0" smtClean="0"/>
              <a:t>Our interviewee name is </a:t>
            </a:r>
            <a:r>
              <a:rPr lang="en-US" dirty="0">
                <a:solidFill>
                  <a:srgbClr val="7F7F7F"/>
                </a:solidFill>
              </a:rPr>
              <a:t>Victoria </a:t>
            </a:r>
            <a:endParaRPr lang="en-US" dirty="0" smtClean="0">
              <a:solidFill>
                <a:srgbClr val="7F7F7F"/>
              </a:solidFill>
            </a:endParaRPr>
          </a:p>
          <a:p>
            <a:r>
              <a:rPr lang="en-US" dirty="0" smtClean="0"/>
              <a:t>Our Topics  Of  interest are:</a:t>
            </a:r>
          </a:p>
          <a:p>
            <a:pPr lvl="1"/>
            <a:r>
              <a:rPr lang="en-US" dirty="0" smtClean="0"/>
              <a:t>Obstacles she faced.</a:t>
            </a:r>
          </a:p>
          <a:p>
            <a:pPr lvl="1"/>
            <a:r>
              <a:rPr lang="en-US" dirty="0" smtClean="0"/>
              <a:t>Cultures differences</a:t>
            </a:r>
          </a:p>
          <a:p>
            <a:pPr lvl="1"/>
            <a:r>
              <a:rPr lang="en-US" dirty="0" smtClean="0"/>
              <a:t> piece of advice</a:t>
            </a:r>
          </a:p>
          <a:p>
            <a:r>
              <a:rPr lang="en-US" dirty="0" smtClean="0"/>
              <a:t>What was the most difficult thing for you when you were learning English?</a:t>
            </a:r>
          </a:p>
          <a:p>
            <a:pPr lvl="1"/>
            <a:r>
              <a:rPr lang="en-US" dirty="0" smtClean="0"/>
              <a:t>People used to make fun of her accent.</a:t>
            </a:r>
          </a:p>
          <a:p>
            <a:r>
              <a:rPr lang="en-US" dirty="0" smtClean="0"/>
              <a:t>What kind of things were different from your culture?</a:t>
            </a:r>
          </a:p>
          <a:p>
            <a:pPr lvl="1"/>
            <a:r>
              <a:rPr lang="en-US" dirty="0" smtClean="0"/>
              <a:t>The way people here in America great each other. </a:t>
            </a:r>
            <a:endParaRPr lang="en-US" dirty="0"/>
          </a:p>
        </p:txBody>
      </p:sp>
      <p:pic>
        <p:nvPicPr>
          <p:cNvPr id="8"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36919" y="5493277"/>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Interview:  What We Learned</a:t>
            </a:r>
            <a:endParaRPr lang="en-US" dirty="0"/>
          </a:p>
        </p:txBody>
      </p:sp>
      <p:sp>
        <p:nvSpPr>
          <p:cNvPr id="5" name="Content Placeholder 4"/>
          <p:cNvSpPr>
            <a:spLocks noGrp="1"/>
          </p:cNvSpPr>
          <p:nvPr>
            <p:ph sz="half" idx="2"/>
          </p:nvPr>
        </p:nvSpPr>
        <p:spPr>
          <a:xfrm>
            <a:off x="236258" y="1433132"/>
            <a:ext cx="4544452" cy="3376612"/>
          </a:xfrm>
        </p:spPr>
        <p:txBody>
          <a:bodyPr>
            <a:normAutofit/>
          </a:bodyPr>
          <a:lstStyle/>
          <a:p>
            <a:r>
              <a:rPr lang="en-US" dirty="0" smtClean="0"/>
              <a:t>what was learned :</a:t>
            </a:r>
          </a:p>
          <a:p>
            <a:pPr lvl="1"/>
            <a:r>
              <a:rPr lang="en-US" dirty="0" smtClean="0"/>
              <a:t>Not all international faulty are suffering.</a:t>
            </a:r>
          </a:p>
          <a:p>
            <a:pPr lvl="1"/>
            <a:r>
              <a:rPr lang="en-US" dirty="0" smtClean="0"/>
              <a:t>Similarity in languages can help to learn faster.</a:t>
            </a:r>
          </a:p>
          <a:p>
            <a:pPr lvl="1"/>
            <a:endParaRPr lang="en-US" dirty="0" smtClean="0"/>
          </a:p>
          <a:p>
            <a:r>
              <a:rPr lang="en-US" dirty="0" smtClean="0"/>
              <a:t>What will you do differently the next time :</a:t>
            </a:r>
          </a:p>
          <a:p>
            <a:pPr lvl="1"/>
            <a:r>
              <a:rPr lang="en-US" dirty="0" smtClean="0"/>
              <a:t>Focus on specific questions.</a:t>
            </a:r>
          </a:p>
          <a:p>
            <a:pPr lvl="1"/>
            <a:r>
              <a:rPr lang="en-US" dirty="0" smtClean="0"/>
              <a:t>Watch for the time limit.</a:t>
            </a:r>
          </a:p>
          <a:p>
            <a:pPr lvl="1"/>
            <a:endParaRPr lang="en-US" dirty="0" smtClean="0"/>
          </a:p>
        </p:txBody>
      </p:sp>
      <p:pic>
        <p:nvPicPr>
          <p:cNvPr id="7" name="Content Placeholder 6" descr="what i learned.jpg"/>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l="38807" t="5804" r="26827" b="61142"/>
          <a:stretch/>
        </p:blipFill>
        <p:spPr>
          <a:xfrm>
            <a:off x="4458527" y="2998554"/>
            <a:ext cx="4327638" cy="33225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71926" y="5508332"/>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084826" y="4040934"/>
            <a:ext cx="7324068" cy="1612607"/>
          </a:xfrm>
        </p:spPr>
        <p:txBody>
          <a:bodyPr/>
          <a:lstStyle/>
          <a:p>
            <a:r>
              <a:rPr lang="en-US" dirty="0" smtClean="0">
                <a:solidFill>
                  <a:srgbClr val="000000"/>
                </a:solidFill>
              </a:rPr>
              <a:t>Project Conclusion</a:t>
            </a:r>
            <a:endParaRPr lang="en-US" dirty="0">
              <a:solidFill>
                <a:srgbClr val="000000"/>
              </a:solidFill>
            </a:endParaRPr>
          </a:p>
        </p:txBody>
      </p:sp>
      <p:pic>
        <p:nvPicPr>
          <p:cNvPr id="3" name="Picture Placeholder 2" descr="idea bulb.jpg"/>
          <p:cNvPicPr>
            <a:picLocks noGrp="1" noChangeAspect="1"/>
          </p:cNvPicPr>
          <p:nvPr>
            <p:ph type="pic" idx="13"/>
          </p:nvPr>
        </p:nvPicPr>
        <p:blipFill>
          <a:blip r:embed="rId4">
            <a:extLst>
              <a:ext uri="{28A0092B-C50C-407E-A947-70E740481C1C}">
                <a14:useLocalDpi xmlns:a14="http://schemas.microsoft.com/office/drawing/2010/main" val="0"/>
              </a:ext>
            </a:extLst>
          </a:blip>
          <a:srcRect t="12322" b="12322"/>
          <a:stretch>
            <a:fillRect/>
          </a:stretch>
        </p:blipFill>
        <p:spPr>
          <a:xfrm>
            <a:off x="765554" y="279251"/>
            <a:ext cx="3923711" cy="3103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Subtitle 7"/>
          <p:cNvSpPr>
            <a:spLocks noGrp="1"/>
          </p:cNvSpPr>
          <p:nvPr>
            <p:ph type="subTitle" idx="1"/>
          </p:nvPr>
        </p:nvSpPr>
        <p:spPr>
          <a:xfrm>
            <a:off x="2352036" y="4034040"/>
            <a:ext cx="6400800" cy="914400"/>
          </a:xfrm>
        </p:spPr>
        <p:txBody>
          <a:bodyPr/>
          <a:lstStyle/>
          <a:p>
            <a:r>
              <a:rPr lang="en-US" dirty="0" smtClean="0">
                <a:solidFill>
                  <a:srgbClr val="000000"/>
                </a:solidFill>
              </a:rPr>
              <a:t>Summary Reflections and Closing Comments!</a:t>
            </a:r>
            <a:endParaRPr lang="en-US" dirty="0">
              <a:solidFill>
                <a:srgbClr val="000000"/>
              </a:solidFill>
            </a:endParaRPr>
          </a:p>
        </p:txBody>
      </p:sp>
      <p:pic>
        <p:nvPicPr>
          <p:cNvPr id="6"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1190" y="5653541"/>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960" y="914400"/>
            <a:ext cx="7936426" cy="548640"/>
          </a:xfrm>
        </p:spPr>
        <p:txBody>
          <a:bodyPr>
            <a:normAutofit fontScale="90000"/>
          </a:bodyPr>
          <a:lstStyle/>
          <a:p>
            <a:r>
              <a:rPr lang="en-US" dirty="0" smtClean="0"/>
              <a:t>Hanan </a:t>
            </a:r>
            <a:r>
              <a:rPr lang="en-US" dirty="0" err="1"/>
              <a:t>A</a:t>
            </a:r>
            <a:r>
              <a:rPr lang="en-US" dirty="0" err="1" smtClean="0"/>
              <a:t>ljarash</a:t>
            </a:r>
            <a:r>
              <a:rPr lang="en-US" dirty="0" smtClean="0"/>
              <a:t>:</a:t>
            </a:r>
            <a:br>
              <a:rPr lang="en-US" dirty="0" smtClean="0"/>
            </a:br>
            <a:r>
              <a:rPr lang="en-US" dirty="0" smtClean="0"/>
              <a:t>Summary Reflection</a:t>
            </a:r>
            <a:endParaRPr lang="en-US" dirty="0"/>
          </a:p>
        </p:txBody>
      </p:sp>
      <p:sp>
        <p:nvSpPr>
          <p:cNvPr id="5" name="Content Placeholder 4"/>
          <p:cNvSpPr>
            <a:spLocks noGrp="1"/>
          </p:cNvSpPr>
          <p:nvPr>
            <p:ph sz="half" idx="2"/>
          </p:nvPr>
        </p:nvSpPr>
        <p:spPr>
          <a:xfrm>
            <a:off x="951397" y="1202603"/>
            <a:ext cx="3595262" cy="2555254"/>
          </a:xfrm>
        </p:spPr>
        <p:txBody>
          <a:bodyPr/>
          <a:lstStyle/>
          <a:p>
            <a:pPr>
              <a:lnSpc>
                <a:spcPct val="200000"/>
              </a:lnSpc>
              <a:buFontTx/>
              <a:buChar char="•"/>
            </a:pPr>
            <a:endParaRPr lang="en-US" dirty="0" smtClean="0"/>
          </a:p>
          <a:p>
            <a:pPr>
              <a:lnSpc>
                <a:spcPct val="200000"/>
              </a:lnSpc>
              <a:buFontTx/>
              <a:buChar char="•"/>
            </a:pPr>
            <a:r>
              <a:rPr lang="en-US" dirty="0" smtClean="0"/>
              <a:t>Diversity in GMU</a:t>
            </a:r>
          </a:p>
          <a:p>
            <a:pPr>
              <a:lnSpc>
                <a:spcPct val="200000"/>
              </a:lnSpc>
              <a:buFontTx/>
              <a:buChar char="•"/>
            </a:pPr>
            <a:r>
              <a:rPr lang="en-US" dirty="0" smtClean="0"/>
              <a:t>Research results</a:t>
            </a:r>
          </a:p>
          <a:p>
            <a:pPr>
              <a:buFontTx/>
              <a:buChar char="•"/>
            </a:pPr>
            <a:endParaRPr lang="en-US" dirty="0" smtClean="0"/>
          </a:p>
          <a:p>
            <a:pPr>
              <a:buFontTx/>
              <a:buChar char="•"/>
            </a:pPr>
            <a:endParaRPr lang="en-US" dirty="0"/>
          </a:p>
        </p:txBody>
      </p:sp>
      <p:pic>
        <p:nvPicPr>
          <p:cNvPr id="7"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79209" y="3757858"/>
            <a:ext cx="812800" cy="812800"/>
          </a:xfrm>
          <a:prstGeom prst="rect">
            <a:avLst/>
          </a:prstGeom>
        </p:spPr>
      </p:pic>
    </p:spTree>
    <p:extLst>
      <p:ext uri="{BB962C8B-B14F-4D97-AF65-F5344CB8AC3E}">
        <p14:creationId xmlns:p14="http://schemas.microsoft.com/office/powerpoint/2010/main" val="25537053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Faie </a:t>
            </a:r>
            <a:r>
              <a:rPr lang="en-US" dirty="0"/>
              <a:t>A</a:t>
            </a:r>
            <a:r>
              <a:rPr lang="en-US" dirty="0" smtClean="0"/>
              <a:t>lmofeez:</a:t>
            </a:r>
            <a:br>
              <a:rPr lang="en-US" dirty="0" smtClean="0"/>
            </a:br>
            <a:r>
              <a:rPr lang="en-US" dirty="0" smtClean="0"/>
              <a:t>Summary Reflection</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06768" y="5720080"/>
            <a:ext cx="812800" cy="812800"/>
          </a:xfrm>
          <a:prstGeom prst="rect">
            <a:avLst/>
          </a:prstGeom>
        </p:spPr>
      </p:pic>
      <p:pic>
        <p:nvPicPr>
          <p:cNvPr id="10" name="Content Placeholder 9" descr="discrimination.jpg"/>
          <p:cNvPicPr>
            <a:picLocks noGrp="1" noChangeAspect="1"/>
          </p:cNvPicPr>
          <p:nvPr>
            <p:ph sz="half" idx="2"/>
          </p:nvPr>
        </p:nvPicPr>
        <p:blipFill>
          <a:blip r:embed="rId6">
            <a:extLst>
              <a:ext uri="{28A0092B-C50C-407E-A947-70E740481C1C}">
                <a14:useLocalDpi xmlns:a14="http://schemas.microsoft.com/office/drawing/2010/main" val="0"/>
              </a:ext>
            </a:extLst>
          </a:blip>
          <a:srcRect l="3676" r="3676"/>
          <a:stretch>
            <a:fillRect/>
          </a:stretch>
        </p:blipFill>
        <p:spPr>
          <a:xfrm>
            <a:off x="4178268" y="3524747"/>
            <a:ext cx="4123220" cy="2409367"/>
          </a:xfrm>
        </p:spPr>
      </p:pic>
      <p:sp>
        <p:nvSpPr>
          <p:cNvPr id="11" name="TextBox 10"/>
          <p:cNvSpPr txBox="1"/>
          <p:nvPr/>
        </p:nvSpPr>
        <p:spPr>
          <a:xfrm>
            <a:off x="1098850" y="2370585"/>
            <a:ext cx="4609461" cy="2308324"/>
          </a:xfrm>
          <a:prstGeom prst="rect">
            <a:avLst/>
          </a:prstGeom>
          <a:noFill/>
        </p:spPr>
        <p:txBody>
          <a:bodyPr wrap="square" rtlCol="0">
            <a:spAutoFit/>
          </a:bodyPr>
          <a:lstStyle/>
          <a:p>
            <a:pPr marL="342900" indent="-342900">
              <a:lnSpc>
                <a:spcPct val="200000"/>
              </a:lnSpc>
              <a:buFont typeface="Arial"/>
              <a:buChar char="•"/>
            </a:pPr>
            <a:r>
              <a:rPr lang="en-US" sz="2400" dirty="0" smtClean="0">
                <a:solidFill>
                  <a:srgbClr val="7F7F7F"/>
                </a:solidFill>
              </a:rPr>
              <a:t>Discrimination</a:t>
            </a:r>
          </a:p>
          <a:p>
            <a:pPr marL="342900" indent="-342900">
              <a:lnSpc>
                <a:spcPct val="200000"/>
              </a:lnSpc>
              <a:buFont typeface="Arial"/>
              <a:buChar char="•"/>
            </a:pPr>
            <a:r>
              <a:rPr lang="en-US" sz="2400" dirty="0" smtClean="0">
                <a:solidFill>
                  <a:srgbClr val="7F7F7F"/>
                </a:solidFill>
              </a:rPr>
              <a:t>Faculty at GMU</a:t>
            </a:r>
          </a:p>
          <a:p>
            <a:pPr marL="342900" indent="-342900">
              <a:buFont typeface="Arial"/>
              <a:buChar char="•"/>
            </a:pPr>
            <a:endParaRPr lang="en-US" sz="2400" dirty="0" smtClean="0">
              <a:solidFill>
                <a:schemeClr val="bg1">
                  <a:lumMod val="50000"/>
                </a:schemeClr>
              </a:solidFill>
            </a:endParaRPr>
          </a:p>
          <a:p>
            <a:pPr marL="342900" indent="-342900">
              <a:buFont typeface="Arial"/>
              <a:buChar char="•"/>
            </a:pPr>
            <a:endParaRPr lang="en-US" sz="2400" dirty="0">
              <a:solidFill>
                <a:schemeClr val="bg1">
                  <a:lumMod val="50000"/>
                </a:schemeClr>
              </a:solidFill>
            </a:endParaRPr>
          </a:p>
        </p:txBody>
      </p:sp>
    </p:spTree>
    <p:extLst>
      <p:ext uri="{BB962C8B-B14F-4D97-AF65-F5344CB8AC3E}">
        <p14:creationId xmlns:p14="http://schemas.microsoft.com/office/powerpoint/2010/main" val="2977268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Fahad al </a:t>
            </a:r>
            <a:r>
              <a:rPr lang="en-US" dirty="0" err="1" smtClean="0"/>
              <a:t>Qahtani</a:t>
            </a:r>
            <a:r>
              <a:rPr lang="en-US" dirty="0" smtClean="0"/>
              <a:t>:</a:t>
            </a:r>
            <a:br>
              <a:rPr lang="en-US" dirty="0" smtClean="0"/>
            </a:br>
            <a:r>
              <a:rPr lang="en-US" dirty="0" smtClean="0"/>
              <a:t>Summary Reflection</a:t>
            </a:r>
            <a:endParaRPr lang="en-US" dirty="0"/>
          </a:p>
        </p:txBody>
      </p:sp>
      <p:pic>
        <p:nvPicPr>
          <p:cNvPr id="6"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08274" y="5579908"/>
            <a:ext cx="812800" cy="812800"/>
          </a:xfrm>
          <a:prstGeom prst="rect">
            <a:avLst/>
          </a:prstGeom>
        </p:spPr>
      </p:pic>
      <p:sp>
        <p:nvSpPr>
          <p:cNvPr id="11" name="Content Placeholder 4"/>
          <p:cNvSpPr>
            <a:spLocks noGrp="1"/>
          </p:cNvSpPr>
          <p:nvPr>
            <p:ph sz="half" idx="2"/>
          </p:nvPr>
        </p:nvSpPr>
        <p:spPr>
          <a:xfrm>
            <a:off x="1108374" y="2017444"/>
            <a:ext cx="3877057" cy="3063410"/>
          </a:xfrm>
        </p:spPr>
        <p:txBody>
          <a:bodyPr/>
          <a:lstStyle/>
          <a:p>
            <a:pPr>
              <a:lnSpc>
                <a:spcPct val="200000"/>
              </a:lnSpc>
              <a:buFontTx/>
              <a:buChar char="•"/>
            </a:pPr>
            <a:r>
              <a:rPr lang="en-US" dirty="0"/>
              <a:t>What I learned.</a:t>
            </a:r>
          </a:p>
          <a:p>
            <a:pPr>
              <a:lnSpc>
                <a:spcPct val="200000"/>
              </a:lnSpc>
              <a:buFontTx/>
              <a:buChar char="•"/>
            </a:pPr>
            <a:r>
              <a:rPr lang="en-US" dirty="0"/>
              <a:t>English background.</a:t>
            </a:r>
          </a:p>
        </p:txBody>
      </p:sp>
      <p:pic>
        <p:nvPicPr>
          <p:cNvPr id="13" name="Picture 12" descr="what i learn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5431" y="3223412"/>
            <a:ext cx="3495675" cy="2790825"/>
          </a:xfrm>
          <a:prstGeom prst="rect">
            <a:avLst/>
          </a:prstGeom>
        </p:spPr>
      </p:pic>
    </p:spTree>
    <p:extLst>
      <p:ext uri="{BB962C8B-B14F-4D97-AF65-F5344CB8AC3E}">
        <p14:creationId xmlns:p14="http://schemas.microsoft.com/office/powerpoint/2010/main" val="2155414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Aws </a:t>
            </a:r>
            <a:r>
              <a:rPr lang="en-US" dirty="0" err="1" smtClean="0"/>
              <a:t>zahrani</a:t>
            </a:r>
            <a:r>
              <a:rPr lang="en-US" dirty="0" smtClean="0"/>
              <a:t>:</a:t>
            </a:r>
            <a:br>
              <a:rPr lang="en-US" dirty="0" smtClean="0"/>
            </a:br>
            <a:r>
              <a:rPr lang="en-US" dirty="0" smtClean="0"/>
              <a:t>Summary Reflection</a:t>
            </a:r>
            <a:endParaRPr lang="en-US" dirty="0"/>
          </a:p>
        </p:txBody>
      </p:sp>
      <p:sp>
        <p:nvSpPr>
          <p:cNvPr id="5" name="Content Placeholder 4"/>
          <p:cNvSpPr>
            <a:spLocks noGrp="1"/>
          </p:cNvSpPr>
          <p:nvPr>
            <p:ph sz="half" idx="2"/>
          </p:nvPr>
        </p:nvSpPr>
        <p:spPr>
          <a:xfrm>
            <a:off x="1108374" y="2017444"/>
            <a:ext cx="3877057" cy="3063410"/>
          </a:xfrm>
        </p:spPr>
        <p:txBody>
          <a:bodyPr/>
          <a:lstStyle/>
          <a:p>
            <a:pPr>
              <a:lnSpc>
                <a:spcPct val="200000"/>
              </a:lnSpc>
              <a:buFontTx/>
              <a:buChar char="•"/>
            </a:pPr>
            <a:r>
              <a:rPr lang="en-US" dirty="0"/>
              <a:t>What I learned.</a:t>
            </a:r>
          </a:p>
          <a:p>
            <a:pPr>
              <a:lnSpc>
                <a:spcPct val="200000"/>
              </a:lnSpc>
              <a:buFontTx/>
              <a:buChar char="•"/>
            </a:pPr>
            <a:r>
              <a:rPr lang="en-US" dirty="0"/>
              <a:t>English background.</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8170" y="5313680"/>
            <a:ext cx="812800" cy="812800"/>
          </a:xfrm>
          <a:prstGeom prst="rect">
            <a:avLst/>
          </a:prstGeom>
        </p:spPr>
      </p:pic>
      <p:pic>
        <p:nvPicPr>
          <p:cNvPr id="8" name="Picture 7" descr="international-flag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9863" y="3982559"/>
            <a:ext cx="5203415" cy="2143921"/>
          </a:xfrm>
          <a:prstGeom prst="rect">
            <a:avLst/>
          </a:prstGeom>
        </p:spPr>
      </p:pic>
    </p:spTree>
    <p:extLst>
      <p:ext uri="{BB962C8B-B14F-4D97-AF65-F5344CB8AC3E}">
        <p14:creationId xmlns:p14="http://schemas.microsoft.com/office/powerpoint/2010/main" val="3108445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Closing Comments</a:t>
            </a:r>
            <a:endParaRPr lang="en-US" dirty="0"/>
          </a:p>
        </p:txBody>
      </p:sp>
      <p:sp>
        <p:nvSpPr>
          <p:cNvPr id="6" name="Content Placeholder 5"/>
          <p:cNvSpPr>
            <a:spLocks noGrp="1"/>
          </p:cNvSpPr>
          <p:nvPr>
            <p:ph idx="1"/>
          </p:nvPr>
        </p:nvSpPr>
        <p:spPr/>
        <p:txBody>
          <a:bodyPr>
            <a:normAutofit/>
          </a:bodyPr>
          <a:lstStyle/>
          <a:p>
            <a:r>
              <a:rPr lang="en-US" dirty="0" smtClean="0"/>
              <a:t>International faulty should have a special care to help them face </a:t>
            </a:r>
            <a:r>
              <a:rPr lang="en-US" dirty="0" smtClean="0"/>
              <a:t>their challenges</a:t>
            </a:r>
            <a:r>
              <a:rPr lang="en-US" dirty="0" smtClean="0"/>
              <a:t>. </a:t>
            </a:r>
            <a:endParaRPr lang="en-US" u="sng" dirty="0" smtClean="0"/>
          </a:p>
          <a:p>
            <a:pPr marL="0" indent="0">
              <a:buNone/>
            </a:pPr>
            <a:endParaRPr lang="en-US" u="sng" dirty="0" smtClean="0"/>
          </a:p>
          <a:p>
            <a:pPr lvl="1"/>
            <a:r>
              <a:rPr lang="en-US" sz="2000" dirty="0" smtClean="0"/>
              <a:t>Faie Almofeez</a:t>
            </a:r>
          </a:p>
          <a:p>
            <a:pPr marL="0" lvl="1" indent="0">
              <a:buNone/>
            </a:pPr>
            <a:endParaRPr lang="en-US" sz="2000" dirty="0" smtClean="0"/>
          </a:p>
          <a:p>
            <a:pPr lvl="1"/>
            <a:r>
              <a:rPr lang="en-US" sz="2000" dirty="0" smtClean="0"/>
              <a:t>Hanan </a:t>
            </a:r>
            <a:r>
              <a:rPr lang="en-US" sz="2000" dirty="0" err="1" smtClean="0"/>
              <a:t>Aljarash</a:t>
            </a:r>
            <a:endParaRPr lang="en-US" sz="2000" dirty="0" smtClean="0"/>
          </a:p>
          <a:p>
            <a:pPr marL="0" lvl="1" indent="0">
              <a:buNone/>
            </a:pPr>
            <a:endParaRPr lang="en-US" sz="2000" dirty="0" smtClean="0"/>
          </a:p>
          <a:p>
            <a:pPr lvl="1"/>
            <a:r>
              <a:rPr lang="en-US" sz="2000" dirty="0" smtClean="0"/>
              <a:t>Fahad </a:t>
            </a:r>
            <a:r>
              <a:rPr lang="en-US" sz="2000" dirty="0" err="1" smtClean="0"/>
              <a:t>Alqahtani</a:t>
            </a:r>
            <a:endParaRPr lang="en-US" sz="2000" dirty="0" smtClean="0"/>
          </a:p>
          <a:p>
            <a:pPr marL="0" lvl="1" indent="0">
              <a:buNone/>
            </a:pPr>
            <a:endParaRPr lang="en-US" sz="2000" dirty="0" smtClean="0"/>
          </a:p>
          <a:p>
            <a:pPr lvl="1"/>
            <a:r>
              <a:rPr lang="en-US" sz="2000" dirty="0" err="1" smtClean="0"/>
              <a:t>Aws</a:t>
            </a:r>
            <a:r>
              <a:rPr lang="en-US" sz="2000" dirty="0" smtClean="0"/>
              <a:t> </a:t>
            </a:r>
            <a:r>
              <a:rPr lang="en-US" sz="2000" dirty="0" err="1" smtClean="0"/>
              <a:t>Zahrani</a:t>
            </a:r>
            <a:endParaRPr lang="en-US" sz="2000" dirty="0" smtClean="0"/>
          </a:p>
          <a:p>
            <a:pPr>
              <a:buNone/>
            </a:pP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88600" y="5719763"/>
            <a:ext cx="812800" cy="812800"/>
          </a:xfrm>
          <a:prstGeom prst="rect">
            <a:avLst/>
          </a:prstGeom>
        </p:spPr>
      </p:pic>
      <p:pic>
        <p:nvPicPr>
          <p:cNvPr id="4" name="Picture 3" descr="employees-more-productiv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8620" y="2989082"/>
            <a:ext cx="4105185" cy="273068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457200" y="442336"/>
            <a:ext cx="8229600" cy="1600200"/>
          </a:xfrm>
        </p:spPr>
        <p:txBody>
          <a:bodyPr>
            <a:normAutofit/>
          </a:bodyPr>
          <a:lstStyle/>
          <a:p>
            <a:r>
              <a:rPr lang="en-US" dirty="0" smtClean="0"/>
              <a:t>Learning English and international faculty</a:t>
            </a:r>
            <a:endParaRPr lang="en-US" dirty="0"/>
          </a:p>
        </p:txBody>
      </p:sp>
      <p:sp>
        <p:nvSpPr>
          <p:cNvPr id="21" name="Content Placeholder 20"/>
          <p:cNvSpPr>
            <a:spLocks noGrp="1"/>
          </p:cNvSpPr>
          <p:nvPr>
            <p:ph sz="half" idx="2"/>
          </p:nvPr>
        </p:nvSpPr>
        <p:spPr>
          <a:xfrm>
            <a:off x="1312912" y="2330818"/>
            <a:ext cx="5513887" cy="3712464"/>
          </a:xfrm>
        </p:spPr>
        <p:txBody>
          <a:bodyPr>
            <a:noAutofit/>
          </a:bodyPr>
          <a:lstStyle/>
          <a:p>
            <a:r>
              <a:rPr lang="en-US" sz="3200" dirty="0" smtClean="0"/>
              <a:t>Name</a:t>
            </a:r>
            <a:r>
              <a:rPr lang="en-US" sz="3200" dirty="0"/>
              <a:t>: Hanan </a:t>
            </a:r>
            <a:r>
              <a:rPr lang="en-US" sz="3200" dirty="0" smtClean="0"/>
              <a:t>Al </a:t>
            </a:r>
            <a:r>
              <a:rPr lang="en-US" sz="3200" dirty="0" err="1" smtClean="0"/>
              <a:t>Jarash</a:t>
            </a:r>
            <a:endParaRPr lang="en-US" sz="3200" dirty="0" smtClean="0"/>
          </a:p>
          <a:p>
            <a:r>
              <a:rPr lang="en-US" sz="3200" dirty="0" smtClean="0"/>
              <a:t>Name: Faie Almofeez</a:t>
            </a:r>
          </a:p>
          <a:p>
            <a:r>
              <a:rPr lang="en-US" sz="3200" dirty="0" smtClean="0"/>
              <a:t>Name: Fahad Al </a:t>
            </a:r>
            <a:r>
              <a:rPr lang="en-US" sz="3200" dirty="0" err="1" smtClean="0"/>
              <a:t>Qahtani</a:t>
            </a:r>
            <a:endParaRPr lang="en-US" sz="3200" dirty="0" smtClean="0"/>
          </a:p>
          <a:p>
            <a:r>
              <a:rPr lang="en-US" sz="3200" dirty="0" smtClean="0"/>
              <a:t>Name: Aws Zahrani</a:t>
            </a:r>
          </a:p>
        </p:txBody>
      </p:sp>
      <p:pic>
        <p:nvPicPr>
          <p:cNvPr id="5"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9993" y="5706773"/>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Overview of the Project</a:t>
            </a:r>
            <a:endParaRPr lang="en-US" dirty="0"/>
          </a:p>
        </p:txBody>
      </p:sp>
      <p:sp>
        <p:nvSpPr>
          <p:cNvPr id="6" name="Content Placeholder 5"/>
          <p:cNvSpPr>
            <a:spLocks noGrp="1"/>
          </p:cNvSpPr>
          <p:nvPr>
            <p:ph idx="1"/>
          </p:nvPr>
        </p:nvSpPr>
        <p:spPr>
          <a:xfrm>
            <a:off x="914400" y="1926349"/>
            <a:ext cx="8229600" cy="4525963"/>
          </a:xfrm>
        </p:spPr>
        <p:txBody>
          <a:bodyPr>
            <a:normAutofit/>
          </a:bodyPr>
          <a:lstStyle/>
          <a:p>
            <a:pPr marL="457200" indent="-457200">
              <a:buFontTx/>
              <a:buChar char="•"/>
            </a:pPr>
            <a:r>
              <a:rPr lang="en-US" sz="2800" dirty="0" smtClean="0"/>
              <a:t>Initial </a:t>
            </a:r>
            <a:r>
              <a:rPr lang="en-US" sz="2800" dirty="0"/>
              <a:t>Thoughts, Beliefs, and </a:t>
            </a:r>
            <a:r>
              <a:rPr lang="en-US" sz="2800" dirty="0" smtClean="0"/>
              <a:t>Research.</a:t>
            </a:r>
          </a:p>
          <a:p>
            <a:pPr marL="457200" indent="-457200">
              <a:buFontTx/>
              <a:buChar char="•"/>
            </a:pPr>
            <a:r>
              <a:rPr lang="pl-PL" sz="2800" dirty="0"/>
              <a:t>Interview </a:t>
            </a:r>
            <a:r>
              <a:rPr lang="pl-PL" sz="2800" dirty="0" err="1" smtClean="0"/>
              <a:t>Results</a:t>
            </a:r>
            <a:r>
              <a:rPr lang="pl-PL" sz="2800" dirty="0" smtClean="0"/>
              <a:t>. </a:t>
            </a:r>
          </a:p>
          <a:p>
            <a:pPr marL="457200" indent="-457200">
              <a:buFontTx/>
              <a:buChar char="•"/>
            </a:pPr>
            <a:r>
              <a:rPr lang="en-US" sz="2800" dirty="0"/>
              <a:t>Reflective </a:t>
            </a:r>
            <a:r>
              <a:rPr lang="en-US" sz="2800" dirty="0" smtClean="0"/>
              <a:t>Summaries.</a:t>
            </a:r>
          </a:p>
          <a:p>
            <a:pPr marL="457200" indent="-457200">
              <a:buFontTx/>
              <a:buChar char="•"/>
            </a:pPr>
            <a:r>
              <a:rPr lang="da-DK" sz="2800" dirty="0" err="1" smtClean="0"/>
              <a:t>Conclusion</a:t>
            </a:r>
            <a:r>
              <a:rPr lang="da-DK" sz="2800" dirty="0" smtClean="0"/>
              <a:t>.</a:t>
            </a:r>
            <a:endParaRPr lang="en-US" sz="2800" dirty="0" smtClean="0"/>
          </a:p>
          <a:p>
            <a:pPr marL="457200" indent="-457200">
              <a:buFontTx/>
              <a:buChar char="•"/>
            </a:pPr>
            <a:endParaRPr lang="pl-PL" sz="2800" dirty="0" smtClean="0"/>
          </a:p>
          <a:p>
            <a:pPr marL="457200" indent="-457200">
              <a:buFontTx/>
              <a:buChar char="•"/>
            </a:pPr>
            <a:endParaRPr lang="en-US" sz="2800" b="0" dirty="0" smtClean="0"/>
          </a:p>
          <a:p>
            <a:pPr lvl="1"/>
            <a:endParaRPr lang="en-US" sz="7200" dirty="0" smtClean="0"/>
          </a:p>
          <a:p>
            <a:pPr marL="349250" lvl="1" indent="0">
              <a:buNone/>
            </a:pPr>
            <a:endParaRPr lang="en-US" sz="2600" dirty="0"/>
          </a:p>
        </p:txBody>
      </p:sp>
      <p:pic>
        <p:nvPicPr>
          <p:cNvPr id="8"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94108" y="5639512"/>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77747" y="4305531"/>
            <a:ext cx="7324068" cy="1612607"/>
          </a:xfrm>
        </p:spPr>
        <p:txBody>
          <a:bodyPr/>
          <a:lstStyle/>
          <a:p>
            <a:r>
              <a:rPr lang="en-US" b="1" dirty="0" smtClean="0">
                <a:solidFill>
                  <a:srgbClr val="000000"/>
                </a:solidFill>
                <a:latin typeface="(body)"/>
                <a:cs typeface="(body)"/>
              </a:rPr>
              <a:t>Initial Thoughts, Beliefs and Research </a:t>
            </a:r>
            <a:endParaRPr lang="en-US" b="1" dirty="0">
              <a:solidFill>
                <a:srgbClr val="000000"/>
              </a:solidFill>
              <a:latin typeface="(body)"/>
              <a:cs typeface="(body)"/>
            </a:endParaRPr>
          </a:p>
        </p:txBody>
      </p:sp>
      <p:pic>
        <p:nvPicPr>
          <p:cNvPr id="3" name="Picture Placeholder 2" descr="keyboard-typing.jpg"/>
          <p:cNvPicPr>
            <a:picLocks noGrp="1" noChangeAspect="1"/>
          </p:cNvPicPr>
          <p:nvPr>
            <p:ph type="pic" idx="13"/>
          </p:nvPr>
        </p:nvPicPr>
        <p:blipFill>
          <a:blip r:embed="rId4">
            <a:extLst>
              <a:ext uri="{28A0092B-C50C-407E-A947-70E740481C1C}">
                <a14:useLocalDpi xmlns:a14="http://schemas.microsoft.com/office/drawing/2010/main" val="0"/>
              </a:ext>
            </a:extLst>
          </a:blip>
          <a:srcRect l="3312" r="3312"/>
          <a:stretch>
            <a:fillRect/>
          </a:stretch>
        </p:blipFill>
        <p:spPr>
          <a:xfrm>
            <a:off x="464748" y="141624"/>
            <a:ext cx="3923711" cy="2804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ubtitle 4"/>
          <p:cNvSpPr>
            <a:spLocks noGrp="1"/>
          </p:cNvSpPr>
          <p:nvPr>
            <p:ph type="subTitle" idx="1"/>
          </p:nvPr>
        </p:nvSpPr>
        <p:spPr>
          <a:xfrm>
            <a:off x="2857252" y="3391131"/>
            <a:ext cx="6400800" cy="914400"/>
          </a:xfrm>
        </p:spPr>
        <p:txBody>
          <a:bodyPr/>
          <a:lstStyle/>
          <a:p>
            <a:r>
              <a:rPr lang="en-US" dirty="0" smtClean="0">
                <a:solidFill>
                  <a:schemeClr val="tx1"/>
                </a:solidFill>
                <a:latin typeface=" (Body)"/>
                <a:cs typeface=" (Body)"/>
              </a:rPr>
              <a:t>Student Responses</a:t>
            </a:r>
            <a:endParaRPr lang="en-US" dirty="0">
              <a:solidFill>
                <a:schemeClr val="tx1"/>
              </a:solidFill>
              <a:latin typeface=" (Body)"/>
              <a:cs typeface=" (Body)"/>
            </a:endParaRPr>
          </a:p>
        </p:txBody>
      </p:sp>
      <p:pic>
        <p:nvPicPr>
          <p:cNvPr id="7"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2170" y="5391964"/>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408" y="200657"/>
            <a:ext cx="8805592" cy="1399543"/>
          </a:xfrm>
        </p:spPr>
        <p:txBody>
          <a:bodyPr>
            <a:normAutofit fontScale="90000"/>
          </a:bodyPr>
          <a:lstStyle/>
          <a:p>
            <a:r>
              <a:rPr lang="en-US" sz="4400" dirty="0" smtClean="0"/>
              <a:t>Hanan Al </a:t>
            </a:r>
            <a:r>
              <a:rPr lang="en-US" sz="4400" dirty="0" err="1" smtClean="0"/>
              <a:t>Jarash</a:t>
            </a:r>
            <a:r>
              <a:rPr lang="en-US" sz="4400" dirty="0" smtClean="0"/>
              <a:t>: </a:t>
            </a:r>
            <a:r>
              <a:rPr lang="en-US" sz="4400" dirty="0"/>
              <a:t>Initial Thoughts, Beliefs, and Research </a:t>
            </a:r>
          </a:p>
        </p:txBody>
      </p:sp>
      <p:sp>
        <p:nvSpPr>
          <p:cNvPr id="3" name="Content Placeholder 2"/>
          <p:cNvSpPr>
            <a:spLocks noGrp="1"/>
          </p:cNvSpPr>
          <p:nvPr>
            <p:ph sz="half" idx="2"/>
          </p:nvPr>
        </p:nvSpPr>
        <p:spPr>
          <a:xfrm>
            <a:off x="822959" y="1812482"/>
            <a:ext cx="3533887" cy="3254843"/>
          </a:xfrm>
        </p:spPr>
        <p:txBody>
          <a:bodyPr>
            <a:normAutofit/>
          </a:bodyPr>
          <a:lstStyle/>
          <a:p>
            <a:pPr marL="457200" indent="-457200">
              <a:lnSpc>
                <a:spcPct val="200000"/>
              </a:lnSpc>
              <a:buFont typeface="Arial"/>
              <a:buChar char="•"/>
            </a:pPr>
            <a:r>
              <a:rPr lang="en-US" dirty="0" smtClean="0"/>
              <a:t> Social Issues</a:t>
            </a:r>
            <a:endParaRPr lang="en-US" dirty="0"/>
          </a:p>
          <a:p>
            <a:pPr marL="457200" indent="-457200">
              <a:lnSpc>
                <a:spcPct val="200000"/>
              </a:lnSpc>
              <a:buFont typeface="Arial"/>
              <a:buChar char="•"/>
            </a:pPr>
            <a:r>
              <a:rPr lang="en-US" dirty="0" smtClean="0"/>
              <a:t> Language Issues</a:t>
            </a:r>
            <a:endParaRPr lang="en-US" dirty="0"/>
          </a:p>
          <a:p>
            <a:pPr marL="457200" indent="-457200">
              <a:lnSpc>
                <a:spcPct val="200000"/>
              </a:lnSpc>
              <a:buFont typeface="Arial"/>
              <a:buChar char="•"/>
            </a:pPr>
            <a:r>
              <a:rPr lang="en-US" dirty="0"/>
              <a:t> </a:t>
            </a:r>
            <a:r>
              <a:rPr lang="en-US" dirty="0" smtClean="0"/>
              <a:t>Research Results</a:t>
            </a:r>
            <a:endParaRPr lang="en-US" dirty="0"/>
          </a:p>
          <a:p>
            <a:pPr marL="0" indent="0">
              <a:lnSpc>
                <a:spcPct val="200000"/>
              </a:lnSpc>
              <a:buNone/>
            </a:pPr>
            <a:endParaRPr lang="en-US" dirty="0"/>
          </a:p>
          <a:p>
            <a:pPr>
              <a:buNone/>
            </a:pPr>
            <a:endParaRPr lang="en-US" dirty="0" smtClean="0"/>
          </a:p>
          <a:p>
            <a:endParaRPr lang="en-US" dirty="0"/>
          </a:p>
        </p:txBody>
      </p:sp>
      <p:pic>
        <p:nvPicPr>
          <p:cNvPr id="9" name="Sound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92496" y="5987328"/>
            <a:ext cx="812800" cy="812800"/>
          </a:xfrm>
          <a:prstGeom prst="rect">
            <a:avLst/>
          </a:prstGeom>
        </p:spPr>
      </p:pic>
      <p:pic>
        <p:nvPicPr>
          <p:cNvPr id="5" name="Picture 4" descr="facult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4150" y="4288027"/>
            <a:ext cx="4425418" cy="198666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380" y="215223"/>
            <a:ext cx="8576355" cy="1171241"/>
          </a:xfrm>
        </p:spPr>
        <p:txBody>
          <a:bodyPr>
            <a:normAutofit fontScale="90000"/>
          </a:bodyPr>
          <a:lstStyle/>
          <a:p>
            <a:r>
              <a:rPr lang="en-US" sz="4400" dirty="0" smtClean="0"/>
              <a:t>Faie Almofeez: Initial Thoughts, Beliefs, and Research </a:t>
            </a:r>
            <a:endParaRPr lang="en-US" sz="44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2282" y="5658901"/>
            <a:ext cx="812800" cy="812800"/>
          </a:xfrm>
          <a:prstGeom prst="rect">
            <a:avLst/>
          </a:prstGeom>
        </p:spPr>
      </p:pic>
      <p:sp>
        <p:nvSpPr>
          <p:cNvPr id="8" name="TextBox 7"/>
          <p:cNvSpPr txBox="1"/>
          <p:nvPr/>
        </p:nvSpPr>
        <p:spPr>
          <a:xfrm>
            <a:off x="1270099" y="1740809"/>
            <a:ext cx="5936643" cy="2862322"/>
          </a:xfrm>
          <a:prstGeom prst="rect">
            <a:avLst/>
          </a:prstGeom>
          <a:noFill/>
        </p:spPr>
        <p:txBody>
          <a:bodyPr wrap="square" rtlCol="0">
            <a:spAutoFit/>
          </a:bodyPr>
          <a:lstStyle/>
          <a:p>
            <a:pPr marL="342900" indent="-342900">
              <a:lnSpc>
                <a:spcPct val="200000"/>
              </a:lnSpc>
              <a:buFont typeface="Arial"/>
              <a:buChar char="•"/>
            </a:pPr>
            <a:r>
              <a:rPr lang="en-US" sz="2400" dirty="0" smtClean="0">
                <a:solidFill>
                  <a:schemeClr val="bg1">
                    <a:lumMod val="50000"/>
                  </a:schemeClr>
                </a:solidFill>
                <a:latin typeface="+mj-lt"/>
              </a:rPr>
              <a:t>Faculty issues</a:t>
            </a:r>
          </a:p>
          <a:p>
            <a:pPr marL="342900" indent="-342900">
              <a:lnSpc>
                <a:spcPct val="200000"/>
              </a:lnSpc>
              <a:buFont typeface="Arial"/>
              <a:buChar char="•"/>
            </a:pPr>
            <a:r>
              <a:rPr lang="en-US" sz="2400" dirty="0" smtClean="0">
                <a:solidFill>
                  <a:schemeClr val="bg1">
                    <a:lumMod val="50000"/>
                  </a:schemeClr>
                </a:solidFill>
                <a:latin typeface="+mj-lt"/>
              </a:rPr>
              <a:t>Adapt </a:t>
            </a:r>
            <a:r>
              <a:rPr lang="en-US" sz="2400" dirty="0">
                <a:solidFill>
                  <a:schemeClr val="bg1">
                    <a:lumMod val="50000"/>
                  </a:schemeClr>
                </a:solidFill>
                <a:latin typeface="+mj-lt"/>
              </a:rPr>
              <a:t>the </a:t>
            </a:r>
            <a:r>
              <a:rPr lang="en-US" sz="2400" dirty="0" smtClean="0">
                <a:solidFill>
                  <a:schemeClr val="bg1">
                    <a:lumMod val="50000"/>
                  </a:schemeClr>
                </a:solidFill>
                <a:latin typeface="+mj-lt"/>
              </a:rPr>
              <a:t>culture</a:t>
            </a:r>
          </a:p>
          <a:p>
            <a:pPr marL="342900" indent="-342900">
              <a:lnSpc>
                <a:spcPct val="200000"/>
              </a:lnSpc>
              <a:buFont typeface="Arial"/>
              <a:buChar char="•"/>
            </a:pPr>
            <a:r>
              <a:rPr lang="en-US" sz="2400" dirty="0" smtClean="0">
                <a:solidFill>
                  <a:schemeClr val="bg1">
                    <a:lumMod val="50000"/>
                  </a:schemeClr>
                </a:solidFill>
                <a:latin typeface="+mj-lt"/>
              </a:rPr>
              <a:t>Workshops</a:t>
            </a:r>
          </a:p>
          <a:p>
            <a:r>
              <a:rPr lang="en-US" dirty="0" smtClean="0"/>
              <a:t> </a:t>
            </a:r>
          </a:p>
          <a:p>
            <a:endParaRPr lang="en-US" dirty="0"/>
          </a:p>
        </p:txBody>
      </p:sp>
      <p:pic>
        <p:nvPicPr>
          <p:cNvPr id="9" name="Picture 8" descr="MAP2(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9984" y="3549505"/>
            <a:ext cx="4444736" cy="266684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959096" cy="1460160"/>
          </a:xfrm>
        </p:spPr>
        <p:txBody>
          <a:bodyPr/>
          <a:lstStyle/>
          <a:p>
            <a:r>
              <a:rPr lang="en-US" sz="4400" dirty="0" smtClean="0"/>
              <a:t>Fahad al </a:t>
            </a:r>
            <a:r>
              <a:rPr lang="en-US" sz="4400" dirty="0" err="1" smtClean="0"/>
              <a:t>Qahtani</a:t>
            </a:r>
            <a:r>
              <a:rPr lang="en-US" sz="4400" dirty="0" smtClean="0"/>
              <a:t>: </a:t>
            </a:r>
            <a:r>
              <a:rPr lang="en-US" sz="4400" dirty="0"/>
              <a:t>Initial Thoughts, Beliefs, and </a:t>
            </a:r>
            <a:r>
              <a:rPr lang="en-US" sz="4400" dirty="0" smtClean="0"/>
              <a:t>Research </a:t>
            </a:r>
            <a:endParaRPr lang="en-US" sz="4400" dirty="0"/>
          </a:p>
        </p:txBody>
      </p:sp>
      <p:pic>
        <p:nvPicPr>
          <p:cNvPr id="6"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49870" y="5536504"/>
            <a:ext cx="812800" cy="812800"/>
          </a:xfrm>
          <a:prstGeom prst="rect">
            <a:avLst/>
          </a:prstGeom>
        </p:spPr>
      </p:pic>
      <p:sp>
        <p:nvSpPr>
          <p:cNvPr id="10" name="TextBox 9"/>
          <p:cNvSpPr txBox="1"/>
          <p:nvPr/>
        </p:nvSpPr>
        <p:spPr>
          <a:xfrm>
            <a:off x="856247" y="2040456"/>
            <a:ext cx="3711272" cy="2369880"/>
          </a:xfrm>
          <a:prstGeom prst="rect">
            <a:avLst/>
          </a:prstGeom>
          <a:noFill/>
        </p:spPr>
        <p:txBody>
          <a:bodyPr wrap="none" rtlCol="0">
            <a:spAutoFit/>
          </a:bodyPr>
          <a:lstStyle/>
          <a:p>
            <a:pPr marL="457200" indent="-457200">
              <a:lnSpc>
                <a:spcPct val="200000"/>
              </a:lnSpc>
              <a:buFont typeface="Arial"/>
              <a:buChar char="•"/>
            </a:pPr>
            <a:r>
              <a:rPr lang="en-US" sz="2800" dirty="0">
                <a:solidFill>
                  <a:srgbClr val="7F7F7F"/>
                </a:solidFill>
              </a:rPr>
              <a:t> </a:t>
            </a:r>
            <a:r>
              <a:rPr lang="en-US" sz="2800" dirty="0">
                <a:solidFill>
                  <a:srgbClr val="7F7F7F"/>
                </a:solidFill>
                <a:latin typeface="+mj-lt"/>
              </a:rPr>
              <a:t>Language </a:t>
            </a:r>
            <a:r>
              <a:rPr lang="en-US" sz="2800" dirty="0" smtClean="0">
                <a:solidFill>
                  <a:srgbClr val="7F7F7F"/>
                </a:solidFill>
                <a:latin typeface="+mj-lt"/>
              </a:rPr>
              <a:t>Issues</a:t>
            </a:r>
          </a:p>
          <a:p>
            <a:pPr marL="457200" indent="-457200">
              <a:lnSpc>
                <a:spcPct val="200000"/>
              </a:lnSpc>
              <a:buFont typeface="Arial"/>
              <a:buChar char="•"/>
            </a:pPr>
            <a:r>
              <a:rPr lang="en-US" sz="2800" dirty="0">
                <a:solidFill>
                  <a:srgbClr val="7F7F7F"/>
                </a:solidFill>
                <a:latin typeface="+mj-lt"/>
              </a:rPr>
              <a:t>Adapt the culture</a:t>
            </a:r>
          </a:p>
          <a:p>
            <a:endParaRPr lang="en-US" dirty="0"/>
          </a:p>
          <a:p>
            <a:endParaRPr lang="en-US" dirty="0"/>
          </a:p>
        </p:txBody>
      </p:sp>
      <p:pic>
        <p:nvPicPr>
          <p:cNvPr id="13" name="Picture 12" descr="iStock_000018658258Sma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7519" y="3223412"/>
            <a:ext cx="4159519" cy="292406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015"/>
            <a:ext cx="9144000" cy="1570770"/>
          </a:xfrm>
        </p:spPr>
        <p:txBody>
          <a:bodyPr/>
          <a:lstStyle/>
          <a:p>
            <a:r>
              <a:rPr lang="en-US" sz="4400" dirty="0" err="1" smtClean="0"/>
              <a:t>Aws</a:t>
            </a:r>
            <a:r>
              <a:rPr lang="en-US" sz="4400" dirty="0" smtClean="0"/>
              <a:t> </a:t>
            </a:r>
            <a:r>
              <a:rPr lang="en-US" sz="4400" dirty="0" err="1" smtClean="0"/>
              <a:t>zahrani</a:t>
            </a:r>
            <a:r>
              <a:rPr lang="en-US" sz="4400" dirty="0" smtClean="0"/>
              <a:t>: </a:t>
            </a:r>
            <a:r>
              <a:rPr lang="en-US" sz="4400" dirty="0"/>
              <a:t>Initial Thoughts, Beliefs, and Research </a:t>
            </a:r>
          </a:p>
        </p:txBody>
      </p:sp>
      <p:sp>
        <p:nvSpPr>
          <p:cNvPr id="3" name="Content Placeholder 2"/>
          <p:cNvSpPr>
            <a:spLocks noGrp="1"/>
          </p:cNvSpPr>
          <p:nvPr>
            <p:ph sz="half" idx="2"/>
          </p:nvPr>
        </p:nvSpPr>
        <p:spPr>
          <a:xfrm>
            <a:off x="837049" y="2231676"/>
            <a:ext cx="3634947" cy="3082004"/>
          </a:xfrm>
        </p:spPr>
        <p:txBody>
          <a:bodyPr>
            <a:normAutofit/>
          </a:bodyPr>
          <a:lstStyle/>
          <a:p>
            <a:pPr marL="457200" indent="-457200">
              <a:buFontTx/>
              <a:buChar char="•"/>
            </a:pPr>
            <a:r>
              <a:rPr lang="en-US" dirty="0"/>
              <a:t>I</a:t>
            </a:r>
            <a:r>
              <a:rPr lang="en-US" dirty="0" smtClean="0"/>
              <a:t>nternational </a:t>
            </a:r>
            <a:r>
              <a:rPr lang="en-US" dirty="0"/>
              <a:t>students had problems</a:t>
            </a:r>
            <a:r>
              <a:rPr lang="en-US" dirty="0" smtClean="0"/>
              <a:t>.</a:t>
            </a:r>
          </a:p>
          <a:p>
            <a:pPr marL="457200" indent="-457200">
              <a:buFontTx/>
              <a:buChar char="•"/>
            </a:pPr>
            <a:endParaRPr lang="en-US" dirty="0"/>
          </a:p>
          <a:p>
            <a:pPr marL="457200" indent="-457200">
              <a:buFontTx/>
              <a:buChar char="•"/>
            </a:pPr>
            <a:r>
              <a:rPr lang="en-US" dirty="0"/>
              <a:t>P</a:t>
            </a:r>
            <a:r>
              <a:rPr lang="en-US" dirty="0" smtClean="0"/>
              <a:t>eople </a:t>
            </a:r>
            <a:r>
              <a:rPr lang="en-US" dirty="0"/>
              <a:t>need </a:t>
            </a:r>
            <a:r>
              <a:rPr lang="en-US" dirty="0" smtClean="0"/>
              <a:t>to</a:t>
            </a:r>
          </a:p>
          <a:p>
            <a:pPr marL="0" indent="0">
              <a:buNone/>
            </a:pPr>
            <a:r>
              <a:rPr lang="en-US" dirty="0"/>
              <a:t> </a:t>
            </a:r>
            <a:r>
              <a:rPr lang="en-US" dirty="0" smtClean="0"/>
              <a:t>    </a:t>
            </a:r>
            <a:r>
              <a:rPr lang="en-US" dirty="0"/>
              <a:t>be taken care of.</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2766" y="5313680"/>
            <a:ext cx="812800" cy="812800"/>
          </a:xfrm>
          <a:prstGeom prst="rect">
            <a:avLst/>
          </a:prstGeom>
        </p:spPr>
      </p:pic>
      <p:pic>
        <p:nvPicPr>
          <p:cNvPr id="8" name="Picture 7" descr="Teachers-on-strike-00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7543" y="2418858"/>
            <a:ext cx="4206240" cy="252374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248863" y="3564661"/>
            <a:ext cx="7324068" cy="1612607"/>
          </a:xfrm>
        </p:spPr>
        <p:txBody>
          <a:bodyPr/>
          <a:lstStyle/>
          <a:p>
            <a:r>
              <a:rPr lang="en-US" dirty="0" smtClean="0">
                <a:solidFill>
                  <a:srgbClr val="000000"/>
                </a:solidFill>
              </a:rPr>
              <a:t>Oral History/Interview</a:t>
            </a:r>
            <a:endParaRPr lang="en-US" dirty="0">
              <a:solidFill>
                <a:srgbClr val="000000"/>
              </a:solidFill>
            </a:endParaRPr>
          </a:p>
        </p:txBody>
      </p:sp>
      <p:pic>
        <p:nvPicPr>
          <p:cNvPr id="3" name="Picture Placeholder 2" descr="job_interviewing_tips-resized-6000000.png"/>
          <p:cNvPicPr>
            <a:picLocks noGrp="1" noChangeAspect="1"/>
          </p:cNvPicPr>
          <p:nvPr>
            <p:ph type="pic" idx="13"/>
          </p:nvPr>
        </p:nvPicPr>
        <p:blipFill>
          <a:blip r:embed="rId4">
            <a:extLst>
              <a:ext uri="{28A0092B-C50C-407E-A947-70E740481C1C}">
                <a14:useLocalDpi xmlns:a14="http://schemas.microsoft.com/office/drawing/2010/main" val="0"/>
              </a:ext>
            </a:extLst>
          </a:blip>
          <a:srcRect t="2346" b="2346"/>
          <a:stretch>
            <a:fillRect/>
          </a:stretch>
        </p:blipFill>
        <p:spPr>
          <a:xfrm rot="21068552">
            <a:off x="1927730" y="836686"/>
            <a:ext cx="3923711" cy="2804658"/>
          </a:xfrm>
        </p:spPr>
      </p:pic>
      <p:sp>
        <p:nvSpPr>
          <p:cNvPr id="6" name="Subtitle 5"/>
          <p:cNvSpPr>
            <a:spLocks noGrp="1"/>
          </p:cNvSpPr>
          <p:nvPr>
            <p:ph type="subTitle" idx="1"/>
          </p:nvPr>
        </p:nvSpPr>
        <p:spPr>
          <a:xfrm>
            <a:off x="1412833" y="5206915"/>
            <a:ext cx="6400800" cy="914400"/>
          </a:xfrm>
        </p:spPr>
        <p:txBody>
          <a:bodyPr/>
          <a:lstStyle/>
          <a:p>
            <a:pPr algn="ctr"/>
            <a:r>
              <a:rPr lang="en-US" dirty="0" smtClean="0">
                <a:solidFill>
                  <a:srgbClr val="000000"/>
                </a:solidFill>
              </a:rPr>
              <a:t>Victoria </a:t>
            </a:r>
            <a:endParaRPr lang="en-US" dirty="0">
              <a:solidFill>
                <a:srgbClr val="000000"/>
              </a:solidFill>
            </a:endParaRPr>
          </a:p>
        </p:txBody>
      </p:sp>
      <p:pic>
        <p:nvPicPr>
          <p:cNvPr id="8"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0538" y="5714915"/>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1547</TotalTime>
  <Words>716</Words>
  <Application>Microsoft Macintosh PowerPoint</Application>
  <PresentationFormat>On-screen Show (4:3)</PresentationFormat>
  <Paragraphs>89</Paragraphs>
  <Slides>17</Slides>
  <Notes>5</Notes>
  <HiddenSlides>0</HiddenSlides>
  <MMClips>16</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Executive</vt:lpstr>
      <vt:lpstr>    Final project group</vt:lpstr>
      <vt:lpstr>Learning English and international faculty</vt:lpstr>
      <vt:lpstr>Overview of the Project</vt:lpstr>
      <vt:lpstr>Initial Thoughts, Beliefs and Research </vt:lpstr>
      <vt:lpstr>Hanan Al Jarash: Initial Thoughts, Beliefs, and Research </vt:lpstr>
      <vt:lpstr>Faie Almofeez: Initial Thoughts, Beliefs, and Research </vt:lpstr>
      <vt:lpstr>Fahad al Qahtani: Initial Thoughts, Beliefs, and Research </vt:lpstr>
      <vt:lpstr>Aws zahrani: Initial Thoughts, Beliefs, and Research </vt:lpstr>
      <vt:lpstr>Oral History/Interview</vt:lpstr>
      <vt:lpstr>Interview: Sample Questions</vt:lpstr>
      <vt:lpstr>Interview:  What We Learned</vt:lpstr>
      <vt:lpstr>Project Conclusion</vt:lpstr>
      <vt:lpstr>Hanan Aljarash: Summary Reflection</vt:lpstr>
      <vt:lpstr>Faie Almofeez: Summary Reflection</vt:lpstr>
      <vt:lpstr>Fahad al Qahtani: Summary Reflection</vt:lpstr>
      <vt:lpstr>Aws zahrani: Summary Reflection</vt:lpstr>
      <vt:lpstr>Closing Comments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Design Map</dc:title>
  <dc:creator>J. Scott Killen</dc:creator>
  <cp:lastModifiedBy>FAIE ALMOFEEZ</cp:lastModifiedBy>
  <cp:revision>71</cp:revision>
  <cp:lastPrinted>2012-10-19T15:51:20Z</cp:lastPrinted>
  <dcterms:created xsi:type="dcterms:W3CDTF">2012-10-18T14:29:56Z</dcterms:created>
  <dcterms:modified xsi:type="dcterms:W3CDTF">2012-11-28T04:05:07Z</dcterms:modified>
</cp:coreProperties>
</file>